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6" r:id="rId4"/>
  </p:sldMasterIdLst>
  <p:notesMasterIdLst>
    <p:notesMasterId r:id="rId18"/>
  </p:notesMasterIdLst>
  <p:sldIdLst>
    <p:sldId id="304" r:id="rId5"/>
    <p:sldId id="274" r:id="rId6"/>
    <p:sldId id="308" r:id="rId7"/>
    <p:sldId id="311" r:id="rId8"/>
    <p:sldId id="331" r:id="rId9"/>
    <p:sldId id="352" r:id="rId10"/>
    <p:sldId id="346" r:id="rId11"/>
    <p:sldId id="347" r:id="rId12"/>
    <p:sldId id="339" r:id="rId13"/>
    <p:sldId id="338" r:id="rId14"/>
    <p:sldId id="349" r:id="rId15"/>
    <p:sldId id="350" r:id="rId16"/>
    <p:sldId id="34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hadrika Magan" initials="BM" lastIdx="1" clrIdx="0"/>
  <p:cmAuthor id="2" name="Bhadrika Magan" initials="BM [2]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C"/>
    <a:srgbClr val="C01B1C"/>
    <a:srgbClr val="C40836"/>
    <a:srgbClr val="590F4A"/>
    <a:srgbClr val="166813"/>
    <a:srgbClr val="004FBB"/>
    <a:srgbClr val="383838"/>
    <a:srgbClr val="00A2D7"/>
    <a:srgbClr val="FFCF00"/>
    <a:srgbClr val="F27D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40EBC2-3D62-41BA-A3B6-97F743AAB8F0}" v="10" dt="2020-02-16T04:26:32.6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65" autoAdjust="0"/>
    <p:restoredTop sz="94704"/>
  </p:normalViewPr>
  <p:slideViewPr>
    <p:cSldViewPr>
      <p:cViewPr varScale="1">
        <p:scale>
          <a:sx n="63" d="100"/>
          <a:sy n="63" d="100"/>
        </p:scale>
        <p:origin x="1530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can Macintosh" userId="82834436-e42d-4aeb-951f-41fad216eb12" providerId="ADAL" clId="{3640EBC2-3D62-41BA-A3B6-97F743AAB8F0}"/>
    <pc:docChg chg="undo custSel addSld delSld modSld">
      <pc:chgData name="Duncan Macintosh" userId="82834436-e42d-4aeb-951f-41fad216eb12" providerId="ADAL" clId="{3640EBC2-3D62-41BA-A3B6-97F743AAB8F0}" dt="2020-02-16T04:27:44.077" v="188" actId="2"/>
      <pc:docMkLst>
        <pc:docMk/>
      </pc:docMkLst>
      <pc:sldChg chg="modSp add">
        <pc:chgData name="Duncan Macintosh" userId="82834436-e42d-4aeb-951f-41fad216eb12" providerId="ADAL" clId="{3640EBC2-3D62-41BA-A3B6-97F743AAB8F0}" dt="2020-02-16T04:27:44.077" v="188" actId="2"/>
        <pc:sldMkLst>
          <pc:docMk/>
          <pc:sldMk cId="2932195056" sldId="308"/>
        </pc:sldMkLst>
        <pc:spChg chg="mod">
          <ac:chgData name="Duncan Macintosh" userId="82834436-e42d-4aeb-951f-41fad216eb12" providerId="ADAL" clId="{3640EBC2-3D62-41BA-A3B6-97F743AAB8F0}" dt="2020-02-16T04:27:44.077" v="188" actId="2"/>
          <ac:spMkLst>
            <pc:docMk/>
            <pc:sldMk cId="2932195056" sldId="308"/>
            <ac:spMk id="4" creationId="{F4A4D958-776E-48A1-B0CE-795D2B28F9DE}"/>
          </ac:spMkLst>
        </pc:spChg>
      </pc:sldChg>
      <pc:sldChg chg="del">
        <pc:chgData name="Duncan Macintosh" userId="82834436-e42d-4aeb-951f-41fad216eb12" providerId="ADAL" clId="{3640EBC2-3D62-41BA-A3B6-97F743AAB8F0}" dt="2020-02-16T04:25:34.057" v="181" actId="47"/>
        <pc:sldMkLst>
          <pc:docMk/>
          <pc:sldMk cId="3042436030" sldId="343"/>
        </pc:sldMkLst>
      </pc:sldChg>
      <pc:sldChg chg="del">
        <pc:chgData name="Duncan Macintosh" userId="82834436-e42d-4aeb-951f-41fad216eb12" providerId="ADAL" clId="{3640EBC2-3D62-41BA-A3B6-97F743AAB8F0}" dt="2020-02-16T04:25:36.745" v="182" actId="47"/>
        <pc:sldMkLst>
          <pc:docMk/>
          <pc:sldMk cId="2288265194" sldId="344"/>
        </pc:sldMkLst>
      </pc:sldChg>
      <pc:sldChg chg="del">
        <pc:chgData name="Duncan Macintosh" userId="82834436-e42d-4aeb-951f-41fad216eb12" providerId="ADAL" clId="{3640EBC2-3D62-41BA-A3B6-97F743AAB8F0}" dt="2020-02-16T04:26:54.723" v="185" actId="47"/>
        <pc:sldMkLst>
          <pc:docMk/>
          <pc:sldMk cId="2890947517" sldId="348"/>
        </pc:sldMkLst>
      </pc:sldChg>
      <pc:sldChg chg="del">
        <pc:chgData name="Duncan Macintosh" userId="82834436-e42d-4aeb-951f-41fad216eb12" providerId="ADAL" clId="{3640EBC2-3D62-41BA-A3B6-97F743AAB8F0}" dt="2020-02-16T04:24:23.762" v="85" actId="47"/>
        <pc:sldMkLst>
          <pc:docMk/>
          <pc:sldMk cId="317173962" sldId="351"/>
        </pc:sldMkLst>
      </pc:sldChg>
      <pc:sldChg chg="modSp">
        <pc:chgData name="Duncan Macintosh" userId="82834436-e42d-4aeb-951f-41fad216eb12" providerId="ADAL" clId="{3640EBC2-3D62-41BA-A3B6-97F743AAB8F0}" dt="2020-02-16T04:25:21.906" v="179" actId="6549"/>
        <pc:sldMkLst>
          <pc:docMk/>
          <pc:sldMk cId="4049173633" sldId="352"/>
        </pc:sldMkLst>
        <pc:spChg chg="mod">
          <ac:chgData name="Duncan Macintosh" userId="82834436-e42d-4aeb-951f-41fad216eb12" providerId="ADAL" clId="{3640EBC2-3D62-41BA-A3B6-97F743AAB8F0}" dt="2020-02-16T04:25:21.906" v="179" actId="6549"/>
          <ac:spMkLst>
            <pc:docMk/>
            <pc:sldMk cId="4049173633" sldId="352"/>
            <ac:spMk id="3" creationId="{E1722317-CE7F-4428-A34E-061E3D9A7266}"/>
          </ac:spMkLst>
        </pc:spChg>
      </pc:sldChg>
      <pc:sldChg chg="del">
        <pc:chgData name="Duncan Macintosh" userId="82834436-e42d-4aeb-951f-41fad216eb12" providerId="ADAL" clId="{3640EBC2-3D62-41BA-A3B6-97F743AAB8F0}" dt="2020-02-16T04:27:15.092" v="187" actId="47"/>
        <pc:sldMkLst>
          <pc:docMk/>
          <pc:sldMk cId="929400219" sldId="353"/>
        </pc:sldMkLst>
      </pc:sldChg>
      <pc:sldChg chg="del">
        <pc:chgData name="Duncan Macintosh" userId="82834436-e42d-4aeb-951f-41fad216eb12" providerId="ADAL" clId="{3640EBC2-3D62-41BA-A3B6-97F743AAB8F0}" dt="2020-02-16T04:25:39.119" v="183" actId="47"/>
        <pc:sldMkLst>
          <pc:docMk/>
          <pc:sldMk cId="3396116460" sldId="354"/>
        </pc:sldMkLst>
      </pc:sldChg>
      <pc:sldChg chg="del">
        <pc:chgData name="Duncan Macintosh" userId="82834436-e42d-4aeb-951f-41fad216eb12" providerId="ADAL" clId="{3640EBC2-3D62-41BA-A3B6-97F743AAB8F0}" dt="2020-02-16T04:27:01.670" v="186" actId="47"/>
        <pc:sldMkLst>
          <pc:docMk/>
          <pc:sldMk cId="3943973550" sldId="354"/>
        </pc:sldMkLst>
      </pc:sldChg>
      <pc:sldChg chg="del">
        <pc:chgData name="Duncan Macintosh" userId="82834436-e42d-4aeb-951f-41fad216eb12" providerId="ADAL" clId="{3640EBC2-3D62-41BA-A3B6-97F743AAB8F0}" dt="2020-02-16T04:25:42.221" v="184" actId="47"/>
        <pc:sldMkLst>
          <pc:docMk/>
          <pc:sldMk cId="2481243075" sldId="355"/>
        </pc:sldMkLst>
      </pc:sldChg>
      <pc:sldChg chg="modSp add del">
        <pc:chgData name="Duncan Macintosh" userId="82834436-e42d-4aeb-951f-41fad216eb12" providerId="ADAL" clId="{3640EBC2-3D62-41BA-A3B6-97F743AAB8F0}" dt="2020-02-16T04:21:35.807" v="23"/>
        <pc:sldMkLst>
          <pc:docMk/>
          <pc:sldMk cId="3084194779" sldId="356"/>
        </pc:sldMkLst>
        <pc:spChg chg="mod">
          <ac:chgData name="Duncan Macintosh" userId="82834436-e42d-4aeb-951f-41fad216eb12" providerId="ADAL" clId="{3640EBC2-3D62-41BA-A3B6-97F743AAB8F0}" dt="2020-02-16T04:21:35.393" v="22" actId="20577"/>
          <ac:spMkLst>
            <pc:docMk/>
            <pc:sldMk cId="3084194779" sldId="356"/>
            <ac:spMk id="2" creationId="{0FBBDFDC-E710-4AAA-A427-960AEBD46D7D}"/>
          </ac:spMkLst>
        </pc:spChg>
        <pc:spChg chg="mod">
          <ac:chgData name="Duncan Macintosh" userId="82834436-e42d-4aeb-951f-41fad216eb12" providerId="ADAL" clId="{3640EBC2-3D62-41BA-A3B6-97F743AAB8F0}" dt="2020-02-16T04:19:54.753" v="19"/>
          <ac:spMkLst>
            <pc:docMk/>
            <pc:sldMk cId="3084194779" sldId="356"/>
            <ac:spMk id="3" creationId="{889B1877-E932-4C98-83C9-07F660DD5F1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0EEA6-3FE3-4FAA-B648-A79F7B237411}" type="datetimeFigureOut">
              <a:rPr lang="en-AU" smtClean="0"/>
              <a:t>16/02/2020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60B50-68CE-4856-A7F5-953E39274F9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99407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AU" dirty="0"/>
              <a:t>From the last round, Jerry Yang did not accept</a:t>
            </a:r>
          </a:p>
          <a:p>
            <a:pPr marL="228600" indent="-228600">
              <a:buFont typeface="+mj-lt"/>
              <a:buAutoNum type="arabicPeriod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760B50-68CE-4856-A7F5-953E39274F9E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33617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AU" dirty="0"/>
              <a:t>The final amount coming directly to the APNIC Foundation is USD 343,323 – this is a revised amount, but there is no change to the overall project amount invested in PNG, . </a:t>
            </a:r>
          </a:p>
          <a:p>
            <a:pPr marL="228600" indent="-228600">
              <a:buAutoNum type="arabicParenR"/>
            </a:pPr>
            <a:r>
              <a:rPr lang="en-AU" dirty="0"/>
              <a:t>The USD 214,677 to the Asia Foundation is used to fund cyber security activities and support APNIC participation</a:t>
            </a:r>
          </a:p>
          <a:p>
            <a:pPr marL="228600" indent="-228600">
              <a:buAutoNum type="arabicParenR"/>
            </a:pPr>
            <a:r>
              <a:rPr lang="en-AU" dirty="0"/>
              <a:t>The project will continue in 2019, with more training workshops</a:t>
            </a:r>
          </a:p>
          <a:p>
            <a:pPr marL="228600" indent="-228600">
              <a:buAutoNum type="arabicParenR"/>
            </a:pPr>
            <a:r>
              <a:rPr lang="en-AU" dirty="0"/>
              <a:t>Additional funding is likely to be offered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760B50-68CE-4856-A7F5-953E39274F9E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67387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00" y="2996952"/>
            <a:ext cx="83520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28053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600200"/>
            <a:ext cx="4100264" cy="456510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00264" cy="456510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8E307D2-6DC1-2F4A-97A2-CF4120E85F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1203099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535113"/>
            <a:ext cx="4101852" cy="639762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2174875"/>
            <a:ext cx="4101852" cy="39904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103439" cy="6397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103439" cy="39904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BD66448-453D-B14C-BCEE-ABD5D0137E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3464266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0C4CCCCA-CBDF-E745-BBC0-DFCF6E8A45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1676956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99792" y="6525344"/>
            <a:ext cx="3960440" cy="25124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700">
                <a:solidFill>
                  <a:srgbClr val="FF0000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115DA943-B062-4543-8E2C-7F586AD046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3645997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820472" y="6597352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800">
                <a:solidFill>
                  <a:srgbClr val="BFBFBF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95536" y="274639"/>
            <a:ext cx="8352928" cy="1143000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AU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5536" y="1600202"/>
            <a:ext cx="8352928" cy="4565103"/>
          </a:xfrm>
        </p:spPr>
        <p:txBody>
          <a:bodyPr/>
          <a:lstStyle/>
          <a:p>
            <a:pPr lvl="0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97992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6000" y="764705"/>
            <a:ext cx="8352000" cy="1512167"/>
          </a:xfrm>
        </p:spPr>
        <p:txBody>
          <a:bodyPr anchor="t" anchorCtr="0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Title </a:t>
            </a:r>
            <a:r>
              <a:rPr lang="en-US" dirty="0"/>
              <a:t>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00" y="2420888"/>
            <a:ext cx="8352000" cy="1152128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79977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880" y="1556793"/>
            <a:ext cx="8352928" cy="44644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5831165-BEB5-F24E-AF57-B525078F84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89612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05880" y="1600201"/>
            <a:ext cx="8352928" cy="216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sz="quarter" idx="13"/>
          </p:nvPr>
        </p:nvSpPr>
        <p:spPr>
          <a:xfrm>
            <a:off x="395288" y="3861048"/>
            <a:ext cx="8353425" cy="216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997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916832"/>
            <a:ext cx="9144000" cy="4032448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18654"/>
            <a:ext cx="8352928" cy="778098"/>
          </a:xfrm>
        </p:spPr>
        <p:txBody>
          <a:bodyPr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95288" y="1268214"/>
            <a:ext cx="8353425" cy="504602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05880" y="2060848"/>
            <a:ext cx="8352928" cy="3816424"/>
          </a:xfrm>
        </p:spPr>
        <p:txBody>
          <a:bodyPr/>
          <a:lstStyle>
            <a:lvl1pPr marL="0" indent="0">
              <a:buNone/>
              <a:defRPr sz="1600"/>
            </a:lvl1pPr>
            <a:lvl2pPr marL="177800" indent="-177800">
              <a:buFont typeface="Arial" pitchFamily="34" charset="0"/>
              <a:buChar char="•"/>
              <a:defRPr sz="1600"/>
            </a:lvl2pPr>
            <a:lvl3pPr marL="355600" indent="-177800">
              <a:buFont typeface="Arial" pitchFamily="34" charset="0"/>
              <a:buChar char="–"/>
              <a:defRPr sz="14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715B342-37A3-5C41-8BB2-97C60A821F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3669704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o with pictur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916832"/>
            <a:ext cx="9144000" cy="4032448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05880" y="2060848"/>
            <a:ext cx="5966320" cy="3816424"/>
          </a:xfrm>
        </p:spPr>
        <p:txBody>
          <a:bodyPr/>
          <a:lstStyle>
            <a:lvl1pPr marL="0" indent="0">
              <a:buNone/>
              <a:defRPr sz="1600"/>
            </a:lvl1pPr>
            <a:lvl2pPr marL="177800" indent="-177800">
              <a:buFont typeface="Arial" pitchFamily="34" charset="0"/>
              <a:buChar char="•"/>
              <a:defRPr sz="1600"/>
            </a:lvl2pPr>
            <a:lvl3pPr marL="355600" indent="-177800">
              <a:buFont typeface="Arial" pitchFamily="34" charset="0"/>
              <a:buChar char="–"/>
              <a:defRPr sz="14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6588125" y="2060848"/>
            <a:ext cx="2160588" cy="23749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Drag picture to placeholder or click icon to add</a:t>
            </a:r>
            <a:endParaRPr lang="en-AU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95536" y="418654"/>
            <a:ext cx="8352928" cy="778098"/>
          </a:xfrm>
        </p:spPr>
        <p:txBody>
          <a:bodyPr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95288" y="1268214"/>
            <a:ext cx="8353425" cy="504602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5"/>
          </p:nvPr>
        </p:nvSpPr>
        <p:spPr>
          <a:xfrm>
            <a:off x="405880" y="2060848"/>
            <a:ext cx="8352928" cy="3816424"/>
          </a:xfrm>
        </p:spPr>
        <p:txBody>
          <a:bodyPr/>
          <a:lstStyle>
            <a:lvl1pPr marL="0" indent="0">
              <a:buNone/>
              <a:defRPr sz="1600"/>
            </a:lvl1pPr>
            <a:lvl2pPr marL="177800" indent="-177800">
              <a:buFont typeface="Arial" pitchFamily="34" charset="0"/>
              <a:buChar char="•"/>
              <a:defRPr sz="1600"/>
            </a:lvl2pPr>
            <a:lvl3pPr marL="355600" indent="-177800">
              <a:buFont typeface="Arial" pitchFamily="34" charset="0"/>
              <a:buChar char="–"/>
              <a:defRPr sz="14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66496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with side tex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558011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4886200" cy="1143000"/>
          </a:xfrm>
        </p:spPr>
        <p:txBody>
          <a:bodyPr/>
          <a:lstStyle>
            <a:lvl1pPr>
              <a:defRPr i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4886200" cy="434751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012161" y="260350"/>
            <a:ext cx="2808312" cy="5544914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3" r="33530" b="69950"/>
          <a:stretch/>
        </p:blipFill>
        <p:spPr>
          <a:xfrm>
            <a:off x="0" y="5772683"/>
            <a:ext cx="1667450" cy="1085317"/>
          </a:xfrm>
          <a:prstGeom prst="rect">
            <a:avLst/>
          </a:prstGeom>
        </p:spPr>
      </p:pic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57B85B9-1A2C-E94A-944D-25D7F5DCDB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1380660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916832"/>
            <a:ext cx="9144000" cy="4032448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352928" cy="1362075"/>
          </a:xfrm>
        </p:spPr>
        <p:txBody>
          <a:bodyPr anchor="ctr" anchorCtr="0">
            <a:noAutofit/>
          </a:bodyPr>
          <a:lstStyle>
            <a:lvl1pPr algn="l">
              <a:defRPr sz="4800" b="1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95288" y="3965525"/>
            <a:ext cx="8353425" cy="64928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285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5580112" cy="6957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060848"/>
            <a:ext cx="5040560" cy="2049191"/>
          </a:xfrm>
        </p:spPr>
        <p:txBody>
          <a:bodyPr anchor="ctr" anchorCtr="0">
            <a:noAutofit/>
          </a:bodyPr>
          <a:lstStyle>
            <a:lvl1pPr algn="l">
              <a:defRPr sz="4800" b="1" cap="none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3" r="33530" b="69950"/>
          <a:stretch/>
        </p:blipFill>
        <p:spPr>
          <a:xfrm>
            <a:off x="0" y="5861915"/>
            <a:ext cx="1667450" cy="1085317"/>
          </a:xfrm>
          <a:prstGeom prst="rect">
            <a:avLst/>
          </a:prstGeom>
        </p:spPr>
      </p:pic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B7CAD16-93A4-FC40-8778-55A360F448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813474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5880" y="1556792"/>
            <a:ext cx="8352928" cy="456510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384"/>
            <a:ext cx="9180512" cy="685800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6" descr="APNICFoundation-PPT-template-01-01.eps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0"/>
            <a:ext cx="9131300" cy="688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069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770" r:id="rId4"/>
    <p:sldLayoutId id="2147483702" r:id="rId5"/>
    <p:sldLayoutId id="2147483762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774" r:id="rId1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1463" indent="-271463" algn="l" defTabSz="914400" rtl="0" eaLnBrk="1" latinLnBrk="0" hangingPunct="1">
        <a:spcBef>
          <a:spcPts val="12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269875" algn="l" defTabSz="914400" rtl="0" eaLnBrk="1" latinLnBrk="0" hangingPunct="1">
        <a:spcBef>
          <a:spcPts val="4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63525" algn="l" defTabSz="914400" rtl="0" eaLnBrk="1" latinLnBrk="0" hangingPunct="1">
        <a:spcBef>
          <a:spcPts val="4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23528" y="260649"/>
            <a:ext cx="7560840" cy="1584176"/>
          </a:xfrm>
        </p:spPr>
        <p:txBody>
          <a:bodyPr>
            <a:normAutofit/>
          </a:bodyPr>
          <a:lstStyle/>
          <a:p>
            <a:r>
              <a:rPr lang="en-AU" sz="5400" dirty="0">
                <a:solidFill>
                  <a:srgbClr val="FFFFFF"/>
                </a:solidFill>
              </a:rPr>
              <a:t>Foundation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EC6CAA-2187-4A3A-A42C-DB4BF4AA8F3D}"/>
              </a:ext>
            </a:extLst>
          </p:cNvPr>
          <p:cNvSpPr txBox="1"/>
          <p:nvPr/>
        </p:nvSpPr>
        <p:spPr>
          <a:xfrm>
            <a:off x="358240" y="3140968"/>
            <a:ext cx="16850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</a:rPr>
              <a:t>AP* meeting</a:t>
            </a:r>
          </a:p>
          <a:p>
            <a:r>
              <a:rPr lang="en-AU" dirty="0">
                <a:solidFill>
                  <a:schemeClr val="bg1"/>
                </a:solidFill>
              </a:rPr>
              <a:t>APRICOT </a:t>
            </a:r>
          </a:p>
          <a:p>
            <a:r>
              <a:rPr lang="en-AU" dirty="0">
                <a:solidFill>
                  <a:schemeClr val="bg1"/>
                </a:solidFill>
              </a:rPr>
              <a:t>Melbourne</a:t>
            </a:r>
          </a:p>
          <a:p>
            <a:r>
              <a:rPr lang="en-AU" dirty="0">
                <a:solidFill>
                  <a:schemeClr val="bg1"/>
                </a:solidFill>
              </a:rPr>
              <a:t>February 2020</a:t>
            </a:r>
          </a:p>
        </p:txBody>
      </p:sp>
    </p:spTree>
    <p:extLst>
      <p:ext uri="{BB962C8B-B14F-4D97-AF65-F5344CB8AC3E}">
        <p14:creationId xmlns:p14="http://schemas.microsoft.com/office/powerpoint/2010/main" val="4041770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635C3-1E49-4E6B-9C43-2CB317A92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74638"/>
            <a:ext cx="8208912" cy="634082"/>
          </a:xfrm>
        </p:spPr>
        <p:txBody>
          <a:bodyPr/>
          <a:lstStyle/>
          <a:p>
            <a:r>
              <a:rPr lang="en-AU" dirty="0"/>
              <a:t>Funding to date*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505920B-2242-1F43-A1D8-1DB2C9D3FA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B2A337-2C29-4402-A0A2-E290C184D5D3}" type="slidenum">
              <a:rPr lang="en-AU" kern="0" smtClean="0"/>
              <a:pPr/>
              <a:t>10</a:t>
            </a:fld>
            <a:endParaRPr lang="en-AU" kern="0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BEA6DA9E-2DAB-4E93-BB28-2F11F06EE4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6400" y="1268760"/>
            <a:ext cx="8351838" cy="42153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EBCD215-728C-407E-AB4C-4A6B035371D8}"/>
              </a:ext>
            </a:extLst>
          </p:cNvPr>
          <p:cNvSpPr txBox="1"/>
          <p:nvPr/>
        </p:nvSpPr>
        <p:spPr>
          <a:xfrm>
            <a:off x="395536" y="558924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* Funding in red is sent directly to APNIC</a:t>
            </a:r>
          </a:p>
        </p:txBody>
      </p:sp>
    </p:spTree>
    <p:extLst>
      <p:ext uri="{BB962C8B-B14F-4D97-AF65-F5344CB8AC3E}">
        <p14:creationId xmlns:p14="http://schemas.microsoft.com/office/powerpoint/2010/main" val="882301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635C3-1E49-4E6B-9C43-2CB317A92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74638"/>
            <a:ext cx="8208912" cy="634082"/>
          </a:xfrm>
        </p:spPr>
        <p:txBody>
          <a:bodyPr/>
          <a:lstStyle/>
          <a:p>
            <a:r>
              <a:rPr lang="en-AU" dirty="0"/>
              <a:t>Funding to date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505920B-2242-1F43-A1D8-1DB2C9D3FA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B2A337-2C29-4402-A0A2-E290C184D5D3}" type="slidenum">
              <a:rPr lang="en-AU" kern="0" smtClean="0"/>
              <a:pPr/>
              <a:t>11</a:t>
            </a:fld>
            <a:endParaRPr lang="en-AU" kern="0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16904A2A-2B9C-43CE-94E8-DAED235561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6400" y="1124744"/>
            <a:ext cx="8351838" cy="4631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419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635C3-1E49-4E6B-9C43-2CB317A92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74638"/>
            <a:ext cx="8208912" cy="634082"/>
          </a:xfrm>
        </p:spPr>
        <p:txBody>
          <a:bodyPr/>
          <a:lstStyle/>
          <a:p>
            <a:r>
              <a:rPr lang="en-AU" dirty="0"/>
              <a:t>Funding to date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505920B-2242-1F43-A1D8-1DB2C9D3FA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B2A337-2C29-4402-A0A2-E290C184D5D3}" type="slidenum">
              <a:rPr lang="en-AU" kern="0" smtClean="0"/>
              <a:pPr/>
              <a:t>12</a:t>
            </a:fld>
            <a:endParaRPr lang="en-AU" kern="0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5CCAEFA4-8DD0-4CA3-A29E-C611FAB107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6400" y="1196752"/>
            <a:ext cx="8351838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936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6D14800F-918C-4B96-9AEF-1A6C88FE9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8352000" cy="1752600"/>
          </a:xfrm>
        </p:spPr>
        <p:txBody>
          <a:bodyPr>
            <a:normAutofit/>
          </a:bodyPr>
          <a:lstStyle/>
          <a:p>
            <a:r>
              <a:rPr lang="en-AU" sz="8000" dirty="0"/>
              <a:t>Thanks</a:t>
            </a:r>
          </a:p>
        </p:txBody>
      </p:sp>
    </p:spTree>
    <p:extLst>
      <p:ext uri="{BB962C8B-B14F-4D97-AF65-F5344CB8AC3E}">
        <p14:creationId xmlns:p14="http://schemas.microsoft.com/office/powerpoint/2010/main" val="1115533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AU" dirty="0"/>
              <a:t>Board update 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Project update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New funding proposals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Funding table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5B92AD-0C8F-AF4C-83FC-18B103AD6E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B2A337-2C29-4402-A0A2-E290C184D5D3}" type="slidenum">
              <a:rPr lang="en-AU" kern="0" smtClean="0"/>
              <a:pPr/>
              <a:t>2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3296099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CBCD009-83D9-44A9-B630-F60C3D54C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Board update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A4D958-776E-48A1-B0CE-795D2B28F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Prof. Jun Murai from Japan confirmed as the sixth Board member.</a:t>
            </a:r>
          </a:p>
          <a:p>
            <a:pPr marL="0" indent="0">
              <a:buNone/>
            </a:pPr>
            <a:r>
              <a:rPr lang="en-GB" dirty="0"/>
              <a:t>Joining:</a:t>
            </a:r>
          </a:p>
          <a:p>
            <a:r>
              <a:rPr lang="en-GB" dirty="0"/>
              <a:t>Ms Sylvia Sumarlin (Chair)  (Indonesia)</a:t>
            </a:r>
          </a:p>
          <a:p>
            <a:r>
              <a:rPr lang="en-GB" dirty="0"/>
              <a:t>Mr. Michael Malone (Australia)</a:t>
            </a:r>
          </a:p>
          <a:p>
            <a:r>
              <a:rPr lang="en-GB" dirty="0"/>
              <a:t>Mr Edward Suning Tian (China)</a:t>
            </a:r>
          </a:p>
          <a:p>
            <a:r>
              <a:rPr lang="en-GB" dirty="0"/>
              <a:t>Mr Sharad Sanghi (India)</a:t>
            </a:r>
          </a:p>
          <a:p>
            <a:r>
              <a:rPr lang="en-GB" dirty="0"/>
              <a:t>Dr. Jun Murai (Japan)</a:t>
            </a:r>
          </a:p>
          <a:p>
            <a:r>
              <a:rPr lang="en-GB" dirty="0"/>
              <a:t>Mr Danish A. Lakhani (Pakistan)</a:t>
            </a:r>
          </a:p>
          <a:p>
            <a:pPr marL="0" indent="0">
              <a:buNone/>
            </a:pPr>
            <a:r>
              <a:rPr lang="en-GB" dirty="0"/>
              <a:t>Search continuing for seventh and final Board member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21583F-A47E-4FFD-BAD4-AACA065FD8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B2A337-2C29-4402-A0A2-E290C184D5D3}" type="slidenum">
              <a:rPr lang="en-AU" kern="0" smtClean="0"/>
              <a:pPr/>
              <a:t>3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2932195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455E3-EC2D-47C3-A2FA-02822EB6A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74638"/>
            <a:ext cx="8208912" cy="778098"/>
          </a:xfrm>
        </p:spPr>
        <p:txBody>
          <a:bodyPr/>
          <a:lstStyle/>
          <a:p>
            <a:r>
              <a:rPr lang="en-AU" dirty="0"/>
              <a:t>Project update (1)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E4FEA-2A57-41BA-A200-C4A373FBF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468052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GB" b="1" dirty="0"/>
              <a:t>Project: </a:t>
            </a:r>
            <a:r>
              <a:rPr lang="en-GB" dirty="0"/>
              <a:t>PNG training (2018-19-20) - ended</a:t>
            </a:r>
          </a:p>
          <a:p>
            <a:pPr marL="0" lvl="0" indent="0">
              <a:buNone/>
            </a:pPr>
            <a:r>
              <a:rPr lang="en-GB" b="1" dirty="0"/>
              <a:t>Donors:</a:t>
            </a:r>
            <a:r>
              <a:rPr lang="en-GB" dirty="0"/>
              <a:t> Asia Foundation (USA); DFAT (Australia); MFAT (New Zealand) </a:t>
            </a:r>
          </a:p>
          <a:p>
            <a:pPr marL="0" lvl="0" indent="0">
              <a:buNone/>
            </a:pPr>
            <a:r>
              <a:rPr lang="en-GB" b="1" dirty="0"/>
              <a:t>Economy: </a:t>
            </a:r>
            <a:r>
              <a:rPr lang="en-GB" dirty="0"/>
              <a:t>Papua New Guinea</a:t>
            </a:r>
          </a:p>
          <a:p>
            <a:pPr marL="0" lvl="0" indent="0">
              <a:buNone/>
            </a:pPr>
            <a:r>
              <a:rPr lang="en-GB" b="1" dirty="0"/>
              <a:t>Funding: </a:t>
            </a:r>
            <a:r>
              <a:rPr lang="en-AU" dirty="0"/>
              <a:t>USD 451,731. The largest single training and technical assistance investment in any APNIC economy.</a:t>
            </a:r>
          </a:p>
          <a:p>
            <a:pPr marL="0" lvl="0" indent="0">
              <a:buNone/>
            </a:pPr>
            <a:r>
              <a:rPr lang="en-AU" b="1" u="sng" dirty="0"/>
              <a:t>Impact</a:t>
            </a:r>
          </a:p>
          <a:p>
            <a:r>
              <a:rPr lang="en-AU" dirty="0"/>
              <a:t>21 community engagements including 18 training workshops, technical assistance and consultations.</a:t>
            </a:r>
          </a:p>
          <a:p>
            <a:r>
              <a:rPr lang="en-GB" dirty="0"/>
              <a:t>383 participants received certificates of course completion.</a:t>
            </a:r>
          </a:p>
          <a:p>
            <a:r>
              <a:rPr lang="en-GB" dirty="0"/>
              <a:t>PNGNOG and PNGCERT established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52FF84-6280-2E4B-A3CC-A6C2BD42DF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B2A337-2C29-4402-A0A2-E290C184D5D3}" type="slidenum">
              <a:rPr lang="en-AU" kern="0" smtClean="0"/>
              <a:pPr/>
              <a:t>4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2313222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B5808-70A3-4CE1-91AF-D16F8912C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Project update (2)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FCF6B-F2D3-4C11-9887-D486EDA68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880" y="1556793"/>
            <a:ext cx="8486600" cy="43924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b="1" dirty="0"/>
              <a:t>Project: </a:t>
            </a:r>
            <a:r>
              <a:rPr lang="en-AU" dirty="0"/>
              <a:t>Pacific technical training (2019-20)</a:t>
            </a:r>
          </a:p>
          <a:p>
            <a:pPr marL="0" indent="0">
              <a:buNone/>
            </a:pPr>
            <a:r>
              <a:rPr lang="en-AU" b="1" dirty="0"/>
              <a:t>Donor: </a:t>
            </a:r>
            <a:r>
              <a:rPr lang="en-AU" dirty="0"/>
              <a:t>DFAT</a:t>
            </a:r>
          </a:p>
          <a:p>
            <a:pPr marL="0" indent="0">
              <a:buNone/>
            </a:pPr>
            <a:r>
              <a:rPr lang="en-AU" b="1" dirty="0"/>
              <a:t>Economies: </a:t>
            </a:r>
            <a:r>
              <a:rPr lang="en-AU" dirty="0"/>
              <a:t>Fiji, Solomons, Tonga and Vanuatu</a:t>
            </a:r>
          </a:p>
          <a:p>
            <a:pPr marL="0" indent="0">
              <a:buNone/>
            </a:pPr>
            <a:r>
              <a:rPr lang="en-AU" b="1" dirty="0"/>
              <a:t>Funding: </a:t>
            </a:r>
            <a:r>
              <a:rPr lang="en-AU" dirty="0"/>
              <a:t>USD 336,000</a:t>
            </a:r>
          </a:p>
          <a:p>
            <a:pPr marL="0" indent="0">
              <a:buNone/>
            </a:pPr>
            <a:r>
              <a:rPr lang="en-AU" dirty="0"/>
              <a:t>Community consultations held in Solomons, Tonga, Fiji and Vanuatu. Meetings held with every APNIC member.</a:t>
            </a:r>
          </a:p>
          <a:p>
            <a:pPr marL="0" indent="0">
              <a:buNone/>
            </a:pPr>
            <a:r>
              <a:rPr lang="en-AU" b="1" u="sng" dirty="0"/>
              <a:t>Impact</a:t>
            </a:r>
          </a:p>
          <a:p>
            <a:pPr marL="0" indent="0">
              <a:buNone/>
            </a:pPr>
            <a:r>
              <a:rPr lang="en-AU" dirty="0"/>
              <a:t>Technical training and assistance in the Pacific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1C97B1-6316-5641-ACF9-DE7C749135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B2A337-2C29-4402-A0A2-E290C184D5D3}" type="slidenum">
              <a:rPr lang="en-AU" kern="0" smtClean="0"/>
              <a:pPr/>
              <a:t>5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1885024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6D6AF-2021-45F7-BF2B-852BFAB59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Project update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22317-CE7F-4428-A34E-061E3D9A7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b="1" dirty="0"/>
              <a:t>Project: </a:t>
            </a:r>
            <a:r>
              <a:rPr lang="en-AU" dirty="0"/>
              <a:t>RPKI deployment support for IXPs (at APRICOT)</a:t>
            </a:r>
          </a:p>
          <a:p>
            <a:pPr marL="0" indent="0">
              <a:buNone/>
            </a:pPr>
            <a:r>
              <a:rPr lang="en-AU" b="1" dirty="0"/>
              <a:t>Donor: </a:t>
            </a:r>
            <a:r>
              <a:rPr lang="en-AU" dirty="0"/>
              <a:t>JPNIC </a:t>
            </a:r>
          </a:p>
          <a:p>
            <a:pPr marL="0" indent="0">
              <a:buNone/>
            </a:pPr>
            <a:r>
              <a:rPr lang="en-AU" b="1" dirty="0"/>
              <a:t>Economies: </a:t>
            </a:r>
            <a:r>
              <a:rPr lang="en-AU" dirty="0"/>
              <a:t>Bhutan, Myanmar and Nepal  - with Fiji and Vanuatu accepting invitations (Nepal, India and PNG also invited but could not attend)</a:t>
            </a:r>
          </a:p>
          <a:p>
            <a:pPr marL="0" indent="0">
              <a:buNone/>
            </a:pPr>
            <a:r>
              <a:rPr lang="en-AU" b="1" dirty="0"/>
              <a:t>Funding: </a:t>
            </a:r>
            <a:r>
              <a:rPr lang="en-AU" dirty="0"/>
              <a:t>Full cost recovery</a:t>
            </a:r>
          </a:p>
          <a:p>
            <a:pPr marL="0" indent="0">
              <a:buNone/>
            </a:pPr>
            <a:r>
              <a:rPr lang="en-AU" b="1" u="sng" dirty="0"/>
              <a:t>Impact</a:t>
            </a:r>
          </a:p>
          <a:p>
            <a:pPr marL="0" indent="0">
              <a:buNone/>
            </a:pPr>
            <a:r>
              <a:rPr lang="en-AU" dirty="0"/>
              <a:t>Accelerated RPKI deployment at IXPs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0E3FC0-D8EF-425A-9A38-2446EAA39F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B2A337-2C29-4402-A0A2-E290C184D5D3}" type="slidenum">
              <a:rPr lang="en-AU" kern="0" smtClean="0"/>
              <a:pPr/>
              <a:t>6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4049173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E04D2-BFEA-4840-9348-A19943075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Project update (5)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B861E-DD6A-428E-A7BC-511817D24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b="1" dirty="0"/>
              <a:t>ISIF Asia 2019 Network Operations Research Grants</a:t>
            </a:r>
          </a:p>
          <a:p>
            <a:r>
              <a:rPr lang="en-AU" b="1" dirty="0"/>
              <a:t>Modelling and identifying IP address space fragmentation pressure points. </a:t>
            </a:r>
            <a:r>
              <a:rPr lang="en-AU" dirty="0"/>
              <a:t>Curtin University. Australia. USD 20,000</a:t>
            </a:r>
          </a:p>
          <a:p>
            <a:r>
              <a:rPr lang="en-AU" b="1" dirty="0"/>
              <a:t>Honeynet Threat Sharing Platform.</a:t>
            </a:r>
            <a:r>
              <a:rPr lang="en-AU" dirty="0"/>
              <a:t> SGU, BSSN (Badan Siber &amp; Sandi Negara) and Indonesia Honeynet Project (IHP). Indonesia. USD 20,000</a:t>
            </a:r>
          </a:p>
          <a:p>
            <a:r>
              <a:rPr lang="en-AU" b="1" dirty="0"/>
              <a:t>Implementation and Utilities of RDAP for wider usability among Internet Stakeholders. </a:t>
            </a:r>
            <a:r>
              <a:rPr lang="en-AU" dirty="0"/>
              <a:t>University of Malaya. Malaysia. USD 20,000</a:t>
            </a:r>
          </a:p>
          <a:p>
            <a:r>
              <a:rPr lang="en-AU" b="1" dirty="0"/>
              <a:t>Network coding over satellite links: scheduling redundancy for better goodput. </a:t>
            </a:r>
            <a:r>
              <a:rPr lang="en-AU" dirty="0"/>
              <a:t>The University of Auckland. New Zealand. USD 20,000</a:t>
            </a:r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56FECC-B377-4946-BD1F-0892561F2F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B2A337-2C29-4402-A0A2-E290C184D5D3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61812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2D021-7139-446A-8235-8D320AE5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Project update (6)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D3EE1-8C91-4A22-BF59-E8C49E916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/>
              <a:t>ISIF Asia 2019 I4D Powering Internet Infrastructure Grants</a:t>
            </a:r>
          </a:p>
          <a:p>
            <a:r>
              <a:rPr lang="en-AU" b="1" dirty="0"/>
              <a:t>Telemetering the telltale signs of power issues of wireless internet relays. </a:t>
            </a:r>
            <a:r>
              <a:rPr lang="en-AU" dirty="0"/>
              <a:t>Rural Broadband – AirJaldi. India. USD 20,000</a:t>
            </a:r>
          </a:p>
          <a:p>
            <a:r>
              <a:rPr lang="en-AU" b="1" dirty="0"/>
              <a:t>Network Remote Powering through Quasi-Passive Optical Nodes. </a:t>
            </a:r>
            <a:r>
              <a:rPr lang="en-AU" dirty="0"/>
              <a:t>Royal Melbourne Institute of Technology. Australia. USD 20,000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D52A87-2EC3-4CF8-BE7F-85BC6F2AA8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B2A337-2C29-4402-A0A2-E290C184D5D3}" type="slidenum">
              <a:rPr lang="en-AU" kern="0" smtClean="0"/>
              <a:pPr/>
              <a:t>8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2867810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51F27-FD21-4130-92B7-9B4701DEC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Project update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DF286-4702-4FC4-8D09-ADF5B2DBE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880" y="1556793"/>
            <a:ext cx="7550496" cy="3096343"/>
          </a:xfrm>
        </p:spPr>
        <p:txBody>
          <a:bodyPr/>
          <a:lstStyle/>
          <a:p>
            <a:pPr marL="0" indent="0">
              <a:buNone/>
            </a:pPr>
            <a:r>
              <a:rPr lang="en-AU" b="1" dirty="0"/>
              <a:t>Project: </a:t>
            </a:r>
            <a:r>
              <a:rPr lang="en-AU" dirty="0"/>
              <a:t>Myanmar university network training (2019)</a:t>
            </a:r>
          </a:p>
          <a:p>
            <a:pPr marL="0" indent="0">
              <a:buNone/>
            </a:pPr>
            <a:r>
              <a:rPr lang="en-AU" b="1" dirty="0"/>
              <a:t>Donor: </a:t>
            </a:r>
            <a:r>
              <a:rPr lang="en-AU" dirty="0"/>
              <a:t>KDDI Foundation (Japan)</a:t>
            </a:r>
          </a:p>
          <a:p>
            <a:pPr marL="0" indent="0">
              <a:buNone/>
            </a:pPr>
            <a:r>
              <a:rPr lang="en-AU" b="1" dirty="0"/>
              <a:t>Economy: </a:t>
            </a:r>
            <a:r>
              <a:rPr lang="en-AU" dirty="0"/>
              <a:t>Myanmar</a:t>
            </a:r>
          </a:p>
          <a:p>
            <a:pPr marL="0" indent="0">
              <a:buNone/>
            </a:pPr>
            <a:r>
              <a:rPr lang="en-AU" b="1" dirty="0"/>
              <a:t>Funding: </a:t>
            </a:r>
            <a:r>
              <a:rPr lang="en-AU" dirty="0"/>
              <a:t>USD 29,144</a:t>
            </a:r>
          </a:p>
          <a:p>
            <a:pPr marL="0" indent="0">
              <a:buNone/>
            </a:pPr>
            <a:r>
              <a:rPr lang="en-AU" dirty="0"/>
              <a:t>Full cost recovery for APNIC for two workshops and two trainers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CE5F67-0715-40BD-ABB6-7CF2229B31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B2A337-2C29-4402-A0A2-E290C184D5D3}" type="slidenum">
              <a:rPr lang="en-AU" kern="0" smtClean="0"/>
              <a:pPr/>
              <a:t>9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4252996673"/>
      </p:ext>
    </p:extLst>
  </p:cSld>
  <p:clrMapOvr>
    <a:masterClrMapping/>
  </p:clrMapOvr>
</p:sld>
</file>

<file path=ppt/theme/theme1.xml><?xml version="1.0" encoding="utf-8"?>
<a:theme xmlns:a="http://schemas.openxmlformats.org/drawingml/2006/main" name="APNICFoundation-PPTtemplat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APN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NICFoundation-PPT-template-01" id="{050ACD6F-99E3-4979-9C70-18F98E8AED99}" vid="{482E746E-3289-4942-B7A3-F4E23CE188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4C8A3D1D0D084F9BC8442E69F4C471" ma:contentTypeVersion="13" ma:contentTypeDescription="Create a new document." ma:contentTypeScope="" ma:versionID="6ee6c5a0a5155010cc7560b03f99049e">
  <xsd:schema xmlns:xsd="http://www.w3.org/2001/XMLSchema" xmlns:xs="http://www.w3.org/2001/XMLSchema" xmlns:p="http://schemas.microsoft.com/office/2006/metadata/properties" xmlns:ns3="9b8c73e6-d9c6-46e6-a5d5-57e67e919193" xmlns:ns4="e2b71790-b6bc-4dfc-8210-e8cacf964821" targetNamespace="http://schemas.microsoft.com/office/2006/metadata/properties" ma:root="true" ma:fieldsID="72336e72719dbbe23f3fc3318b390ea2" ns3:_="" ns4:_="">
    <xsd:import namespace="9b8c73e6-d9c6-46e6-a5d5-57e67e919193"/>
    <xsd:import namespace="e2b71790-b6bc-4dfc-8210-e8cacf96482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8c73e6-d9c6-46e6-a5d5-57e67e9191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b71790-b6bc-4dfc-8210-e8cacf96482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A4A36A-DD44-4CC2-A4A6-067AFF1ECCD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9b8c73e6-d9c6-46e6-a5d5-57e67e919193"/>
    <ds:schemaRef ds:uri="e2b71790-b6bc-4dfc-8210-e8cacf96482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2A253A1-F93C-4F5C-8365-42BC2B35C1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965C7B-5E36-4147-9C9E-AC7D4AE965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8c73e6-d9c6-46e6-a5d5-57e67e919193"/>
    <ds:schemaRef ds:uri="e2b71790-b6bc-4dfc-8210-e8cacf9648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1920</TotalTime>
  <Words>581</Words>
  <Application>Microsoft Office PowerPoint</Application>
  <PresentationFormat>On-screen Show (4:3)</PresentationFormat>
  <Paragraphs>84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APNICFoundation-PPTtemplate</vt:lpstr>
      <vt:lpstr>Foundation update</vt:lpstr>
      <vt:lpstr>Contents</vt:lpstr>
      <vt:lpstr>Board update</vt:lpstr>
      <vt:lpstr>Project update (1) </vt:lpstr>
      <vt:lpstr>Project update (2) </vt:lpstr>
      <vt:lpstr>Project update (3)</vt:lpstr>
      <vt:lpstr>Project update (5)</vt:lpstr>
      <vt:lpstr>Project update (6)</vt:lpstr>
      <vt:lpstr>Project update (4)</vt:lpstr>
      <vt:lpstr>Funding to date*</vt:lpstr>
      <vt:lpstr>Funding to date</vt:lpstr>
      <vt:lpstr>Funding to date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 for using this template</dc:title>
  <dc:creator>Sylvia Cadena</dc:creator>
  <cp:lastModifiedBy>Duncan Macintosh</cp:lastModifiedBy>
  <cp:revision>166</cp:revision>
  <dcterms:created xsi:type="dcterms:W3CDTF">2017-08-28T22:18:42Z</dcterms:created>
  <dcterms:modified xsi:type="dcterms:W3CDTF">2020-02-16T04:27:49Z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0x010100D44C8A3D1D0D084F9BC8442E69F4C471</vt:lpwstr>
  </property>
</Properties>
</file>